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1" r:id="rId3"/>
    <p:sldId id="590" r:id="rId4"/>
    <p:sldId id="582" r:id="rId5"/>
    <p:sldId id="589" r:id="rId6"/>
    <p:sldId id="592" r:id="rId7"/>
    <p:sldId id="593" r:id="rId8"/>
    <p:sldId id="594" r:id="rId9"/>
    <p:sldId id="595" r:id="rId10"/>
    <p:sldId id="596" r:id="rId11"/>
    <p:sldId id="5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1" autoAdjust="0"/>
    <p:restoredTop sz="95262" autoAdjust="0"/>
  </p:normalViewPr>
  <p:slideViewPr>
    <p:cSldViewPr snapToGrid="0" snapToObjects="1">
      <p:cViewPr varScale="1">
        <p:scale>
          <a:sx n="107" d="100"/>
          <a:sy n="107" d="100"/>
        </p:scale>
        <p:origin x="176" y="29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A3C08-6729-774B-87C1-807981A6C2F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EA4BC-5B05-0246-B128-695753B4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cann.org/resources/pages/expected-standards-2016-06-28-en" TargetMode="External"/><Relationship Id="rId4" Type="http://schemas.openxmlformats.org/officeDocument/2006/relationships/image" Target="../media/image3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tiff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tiff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tiff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0C99A-30CF-AD4A-B80A-63AF443CC99D}"/>
              </a:ext>
            </a:extLst>
          </p:cNvPr>
          <p:cNvSpPr txBox="1"/>
          <p:nvPr/>
        </p:nvSpPr>
        <p:spPr>
          <a:xfrm>
            <a:off x="1943521" y="3662291"/>
            <a:ext cx="5256958" cy="492443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ICANN Behavior Standards</a:t>
            </a:r>
          </a:p>
        </p:txBody>
      </p:sp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C75BD-04B3-3248-8DBD-03B1138E21DD}"/>
              </a:ext>
            </a:extLst>
          </p:cNvPr>
          <p:cNvSpPr txBox="1"/>
          <p:nvPr/>
        </p:nvSpPr>
        <p:spPr>
          <a:xfrm>
            <a:off x="415636" y="107375"/>
            <a:ext cx="415338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HLGM Factors For Review</a:t>
            </a:r>
            <a:endParaRPr lang="en-US" sz="2600" b="1" dirty="0">
              <a:solidFill>
                <a:srgbClr val="0070C0"/>
              </a:solidFill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6ECA2-DD20-044A-8E15-10A4492D4C2F}"/>
              </a:ext>
            </a:extLst>
          </p:cNvPr>
          <p:cNvSpPr txBox="1"/>
          <p:nvPr/>
        </p:nvSpPr>
        <p:spPr>
          <a:xfrm>
            <a:off x="950026" y="1309767"/>
            <a:ext cx="6056416" cy="4170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cs typeface="Source Sans Pro"/>
              </a:rPr>
              <a:t>Substance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Agenda Planning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Sessions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Speakers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Participation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Value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cs typeface="Source Sans Pro"/>
              </a:rPr>
              <a:t>Logistics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Venue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cs typeface="Source Sans Pro"/>
              </a:rPr>
              <a:t>Timing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cs typeface="Source Sans Pro"/>
              </a:rPr>
              <a:t>Next HLGM?</a:t>
            </a:r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438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0C99A-30CF-AD4A-B80A-63AF443CC99D}"/>
              </a:ext>
            </a:extLst>
          </p:cNvPr>
          <p:cNvSpPr txBox="1"/>
          <p:nvPr/>
        </p:nvSpPr>
        <p:spPr>
          <a:xfrm>
            <a:off x="3313426" y="3725333"/>
            <a:ext cx="2494845" cy="492443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981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1889" y="3213799"/>
            <a:ext cx="7907338" cy="19875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ICANN “follows a bottom-up model of policy development and relies on consensus from its stakeholders.  </a:t>
            </a:r>
            <a:r>
              <a:rPr lang="en-US" b="1" dirty="0">
                <a:solidFill>
                  <a:srgbClr val="0070C0"/>
                </a:solidFill>
              </a:rPr>
              <a:t>For this model to operate effectively, ICANN needs to encourage participation, instill trust, make information accessible and have sound dispute and review mechanisms.”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0A171-4651-CA48-9E20-933453568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34" y="850964"/>
            <a:ext cx="5802489" cy="1967074"/>
          </a:xfrm>
          <a:prstGeom prst="rect">
            <a:avLst/>
          </a:prstGeom>
        </p:spPr>
      </p:pic>
      <p:pic>
        <p:nvPicPr>
          <p:cNvPr id="8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17DA5786-2B0F-FF41-9857-CB289BEC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2E319F50-3520-194B-9906-C5438A81AE5E}"/>
              </a:ext>
            </a:extLst>
          </p:cNvPr>
          <p:cNvSpPr txBox="1"/>
          <p:nvPr/>
        </p:nvSpPr>
        <p:spPr>
          <a:xfrm>
            <a:off x="4669794" y="1533100"/>
            <a:ext cx="3718061" cy="3434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305" indent="-342900">
              <a:buFont typeface="Arial" panose="020B0604020202020204" pitchFamily="34" charset="0"/>
              <a:buChar char="•"/>
            </a:pPr>
            <a:r>
              <a:rPr lang="en-US" spc="-15" dirty="0">
                <a:solidFill>
                  <a:prstClr val="black"/>
                </a:solidFill>
                <a:cs typeface="Arial"/>
              </a:rPr>
              <a:t>Foundational document was the ICANN Accountability &amp; Transparency Frameworks and Principles document</a:t>
            </a:r>
          </a:p>
          <a:p>
            <a:pPr marL="355600" marR="27305" lvl="0" indent="-342900">
              <a:buFont typeface="Arial" panose="020B0604020202020204" pitchFamily="34" charset="0"/>
              <a:buChar char="•"/>
            </a:pPr>
            <a:r>
              <a:rPr lang="en-US" b="1" spc="-15" dirty="0">
                <a:solidFill>
                  <a:srgbClr val="0070C0"/>
                </a:solidFill>
                <a:cs typeface="Arial"/>
              </a:rPr>
              <a:t>ICANN Standards of Behavior first established in 2008</a:t>
            </a:r>
          </a:p>
          <a:p>
            <a:pPr marL="355600" marR="27305" lvl="0" indent="-342900">
              <a:buFont typeface="Arial" panose="020B0604020202020204" pitchFamily="34" charset="0"/>
              <a:buChar char="•"/>
            </a:pPr>
            <a:r>
              <a:rPr lang="en-US" spc="-15" dirty="0">
                <a:solidFill>
                  <a:prstClr val="black"/>
                </a:solidFill>
                <a:cs typeface="Arial"/>
              </a:rPr>
              <a:t>Set for first principles for Amended in 2012 and 2016</a:t>
            </a:r>
          </a:p>
          <a:p>
            <a:pPr marL="355600" marR="27305" lvl="0" indent="-342900">
              <a:buFont typeface="Arial" panose="020B0604020202020204" pitchFamily="34" charset="0"/>
              <a:buChar char="•"/>
            </a:pPr>
            <a:r>
              <a:rPr lang="en-US" spc="-15" dirty="0">
                <a:solidFill>
                  <a:prstClr val="black"/>
                </a:solidFill>
                <a:cs typeface="Arial"/>
              </a:rPr>
              <a:t>Applied to how the organization and constituent bodies conduct their work</a:t>
            </a:r>
          </a:p>
          <a:p>
            <a:pPr marL="355600" marR="5080" indent="-342900">
              <a:lnSpc>
                <a:spcPts val="330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2BA65-EEA3-4146-AF81-22D526413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4" y="1449558"/>
            <a:ext cx="3422979" cy="3417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0668D-AFC4-C246-982D-3CF5CD272988}"/>
              </a:ext>
            </a:extLst>
          </p:cNvPr>
          <p:cNvSpPr txBox="1"/>
          <p:nvPr/>
        </p:nvSpPr>
        <p:spPr>
          <a:xfrm>
            <a:off x="745261" y="5385572"/>
            <a:ext cx="80899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  <a:hlinkClick r:id="rId5"/>
              </a:rPr>
              <a:t>https://www.icann.org/resources/pages/expected-standards-2016-06-28-en</a:t>
            </a:r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8839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F1917-9DA4-4044-9A0B-9056F486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5" y="772765"/>
            <a:ext cx="8771466" cy="55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830163-2D4C-C449-BB7B-7163B4FE8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206" y="1373870"/>
            <a:ext cx="6042809" cy="35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294F3-4DC8-334C-B06C-224F35061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808" y="1185147"/>
            <a:ext cx="4656365" cy="41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181D8-5CC7-6743-BBAF-27D195480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72" y="1448790"/>
            <a:ext cx="8060597" cy="36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1" y="0"/>
            <a:ext cx="3159969" cy="1014971"/>
          </a:xfrm>
          <a:prstGeom prst="rect">
            <a:avLst/>
          </a:prstGeom>
        </p:spPr>
      </p:pic>
      <p:pic>
        <p:nvPicPr>
          <p:cNvPr id="6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93034D20-33DC-F94D-ACA1-D0B07998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CDC10-E2FD-2C49-9256-589756842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17" y="1460747"/>
            <a:ext cx="4353131" cy="37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0C99A-30CF-AD4A-B80A-63AF443CC99D}"/>
              </a:ext>
            </a:extLst>
          </p:cNvPr>
          <p:cNvSpPr txBox="1"/>
          <p:nvPr/>
        </p:nvSpPr>
        <p:spPr>
          <a:xfrm>
            <a:off x="1943521" y="3662291"/>
            <a:ext cx="5256958" cy="492443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      HLGM Assessment</a:t>
            </a:r>
          </a:p>
        </p:txBody>
      </p:sp>
    </p:spTree>
    <p:extLst>
      <p:ext uri="{BB962C8B-B14F-4D97-AF65-F5344CB8AC3E}">
        <p14:creationId xmlns:p14="http://schemas.microsoft.com/office/powerpoint/2010/main" val="332226204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4818</TotalTime>
  <Words>132</Words>
  <Application>Microsoft Macintosh PowerPoint</Application>
  <PresentationFormat>On-screen Show (4:3)</PresentationFormat>
  <Paragraphs>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Segoe UI</vt:lpstr>
      <vt:lpstr>Source Sans Pro</vt:lpstr>
      <vt:lpstr>Wingdings</vt:lpstr>
      <vt:lpstr>ICANNPPT_Arial_4x3_June 2017_potx</vt:lpstr>
      <vt:lpstr>PowerPoint Presentation</vt:lpstr>
      <vt:lpstr>PowerPoint Presentation</vt:lpstr>
      <vt:lpstr>Overview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Julia Charvolen</dc:creator>
  <cp:lastModifiedBy>Robert Hoggarth</cp:lastModifiedBy>
  <cp:revision>34</cp:revision>
  <cp:lastPrinted>2017-01-26T19:29:02Z</cp:lastPrinted>
  <dcterms:created xsi:type="dcterms:W3CDTF">2017-10-17T13:02:35Z</dcterms:created>
  <dcterms:modified xsi:type="dcterms:W3CDTF">2018-10-23T08:07:47Z</dcterms:modified>
</cp:coreProperties>
</file>